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0" r:id="rId1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 stiliaus, lentelės tinkleli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9415-1295-4D1F-8278-DD0DC6F2995E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2DA7-72AF-4E1E-8CB3-AC3353CB01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844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542DA7-72AF-4E1E-8CB3-AC3353CB016F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606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840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0499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1556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4314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72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9286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1493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323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4767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105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943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604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95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901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942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8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A41C7-DED2-4A7C-8313-24DE49342472}" type="datetimeFigureOut">
              <a:rPr lang="lt-LT" smtClean="0"/>
              <a:t>2023-02-13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CDB2E1-A23C-4668-A134-26642413533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5151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B307481-E18D-4D07-90BD-C12A2C5B1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437" y="520430"/>
            <a:ext cx="10885451" cy="3608510"/>
          </a:xfrm>
        </p:spPr>
        <p:txBody>
          <a:bodyPr>
            <a:normAutofit/>
          </a:bodyPr>
          <a:lstStyle/>
          <a:p>
            <a:pPr algn="ctr"/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Kupiškio L. Stuokos-Gucevičiaus gimnazija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Gimnazijos veiklos kokybės įsivertinimas </a:t>
            </a:r>
            <a:b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(už 2022 m.)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929BB194-F83A-4D1D-9890-00395D356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558" y="5456110"/>
            <a:ext cx="8915399" cy="1126283"/>
          </a:xfrm>
        </p:spPr>
        <p:txBody>
          <a:bodyPr/>
          <a:lstStyle/>
          <a:p>
            <a:pPr algn="ctr"/>
            <a:r>
              <a:rPr lang="lt-LT" dirty="0"/>
              <a:t>Jurgita Valauskienė</a:t>
            </a:r>
          </a:p>
          <a:p>
            <a:pPr algn="ctr"/>
            <a:r>
              <a:rPr lang="lt-LT" dirty="0"/>
              <a:t>2022-02-02</a:t>
            </a:r>
          </a:p>
        </p:txBody>
      </p:sp>
    </p:spTree>
    <p:extLst>
      <p:ext uri="{BB962C8B-B14F-4D97-AF65-F5344CB8AC3E}">
        <p14:creationId xmlns:p14="http://schemas.microsoft.com/office/powerpoint/2010/main" val="716858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BD2847F-2547-454A-836D-315D0363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276" y="124489"/>
            <a:ext cx="10312924" cy="1280890"/>
          </a:xfrm>
        </p:spPr>
        <p:txBody>
          <a:bodyPr>
            <a:normAutofit/>
          </a:bodyPr>
          <a:lstStyle/>
          <a:p>
            <a:pPr algn="ctr"/>
            <a:r>
              <a:rPr lang="lt-LT" sz="2000" b="1" dirty="0"/>
              <a:t>Stiprieji ir tobulintini aspektai </a:t>
            </a:r>
            <a:br>
              <a:rPr lang="lt-LT" sz="2000" b="1" dirty="0"/>
            </a:br>
            <a:br>
              <a:rPr lang="lt-LT" sz="2000" b="1" dirty="0"/>
            </a:br>
            <a:r>
              <a:rPr lang="lt-LT" sz="1500" i="1" dirty="0"/>
              <a:t>(pagal</a:t>
            </a:r>
            <a:r>
              <a:rPr lang="lt-LT" sz="2800" i="1" dirty="0"/>
              <a:t> </a:t>
            </a:r>
            <a:r>
              <a:rPr lang="lt-LT" sz="2800" b="1" i="1" dirty="0"/>
              <a:t>rizikos</a:t>
            </a:r>
            <a:r>
              <a:rPr lang="lt-LT" sz="2800" i="1" dirty="0"/>
              <a:t> </a:t>
            </a:r>
            <a:r>
              <a:rPr lang="lt-LT" sz="1500" i="1" dirty="0"/>
              <a:t>(įsi)vertinimo rodiklius)</a:t>
            </a:r>
          </a:p>
        </p:txBody>
      </p:sp>
      <p:graphicFrame>
        <p:nvGraphicFramePr>
          <p:cNvPr id="6" name="Lentelė 6">
            <a:extLst>
              <a:ext uri="{FF2B5EF4-FFF2-40B4-BE49-F238E27FC236}">
                <a16:creationId xmlns:a16="http://schemas.microsoft.com/office/drawing/2014/main" id="{ACB89E99-1064-4E54-ADE1-925A54775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821451"/>
              </p:ext>
            </p:extLst>
          </p:nvPr>
        </p:nvGraphicFramePr>
        <p:xfrm>
          <a:off x="1508288" y="1613347"/>
          <a:ext cx="10463754" cy="4939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56084">
                  <a:extLst>
                    <a:ext uri="{9D8B030D-6E8A-4147-A177-3AD203B41FA5}">
                      <a16:colId xmlns:a16="http://schemas.microsoft.com/office/drawing/2014/main" val="628564599"/>
                    </a:ext>
                  </a:extLst>
                </a:gridCol>
                <a:gridCol w="4807670">
                  <a:extLst>
                    <a:ext uri="{9D8B030D-6E8A-4147-A177-3AD203B41FA5}">
                      <a16:colId xmlns:a16="http://schemas.microsoft.com/office/drawing/2014/main" val="1556227822"/>
                    </a:ext>
                  </a:extLst>
                </a:gridCol>
              </a:tblGrid>
              <a:tr h="38599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Stiprieji aspektai</a:t>
                      </a:r>
                      <a:endParaRPr lang="lt-LT" sz="20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Verta stiprinti</a:t>
                      </a:r>
                      <a:endParaRPr lang="lt-LT" sz="20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316758943"/>
                  </a:ext>
                </a:extLst>
              </a:tr>
              <a:tr h="454286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Asmenybės tapsmas </a:t>
                      </a:r>
                      <a:r>
                        <a:rPr lang="lt-LT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(Mokiniai pripažįsta kitų teisę būti kitokiems, nei jie yra, gerbia kitą asmenį ir yra geranoriški).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 Mokinio pasiekimai ir pažanga </a:t>
                      </a:r>
                      <a:r>
                        <a:rPr lang="lt-LT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(Vertinant pagal SEK).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Orientavimasis į mokinio poreikius </a:t>
                      </a:r>
                      <a:r>
                        <a:rPr lang="lt-LT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(Mokykloje sistemingai tiriami ir analizuojami mokinių ugdymosi poreikiai, gebėjimai).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2.3. Mokyklos bendruomenės susitarimai dėl kiekvieno mokinio sėkmės </a:t>
                      </a:r>
                      <a:r>
                        <a:rPr lang="lt-LT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(Mokyklos bendruomenėje tariamasi ir sistemingai apmąstoma, ką būtų galima atlikti geriau ar patobulinti).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Ugdymo planavimas </a:t>
                      </a:r>
                      <a:r>
                        <a:rPr lang="lt-LT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(Mokytojai išmano savo ugdymo sritį, mokomus dalykus, domisi ir seka naujoves. Jie dirba kaip savo srities profesionalai – šiuolaikiškai, įdomiai bei veiksmingai – ir siekia dirbti kuo geriau).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 Mokymosi lūkesčiai ir mokinių skatinimas </a:t>
                      </a:r>
                      <a:r>
                        <a:rPr lang="lt-LT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(Mokytojai tiki mokinio kaip asmenybės augimo ir mokymosi galiomis, parenka ugdymo(si) metodus, formas ir užduotis taip, kad mokymasis jiems padėtų įgyti įvairios prasmingos patirties, būtų optimaliai gilus bei auginantis).</a:t>
                      </a:r>
                      <a:r>
                        <a:rPr lang="lt-LT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1400" b="1" i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(2021 m. buvo tobulintinas aspektas)</a:t>
                      </a:r>
                      <a:endParaRPr lang="lt-LT" sz="1400" b="1" i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3.5. Įsivertinimas ugdymui </a:t>
                      </a:r>
                      <a:r>
                        <a:rPr lang="lt-LT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(Mokiniai informuojami ir su jais aptariama, ko iš jų tikimasi, koks turi būti gerai atliktas darbas, kokie vertinimo kriterijai, kada ir kaip yra taikomi. Tėvų informavimas apie kiekvieno mokinio pažangą.)</a:t>
                      </a:r>
                      <a:endParaRPr lang="lt-LT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 Karjeros planavimas </a:t>
                      </a:r>
                      <a:r>
                        <a:rPr lang="lt-LT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(Orientavimasis į mokinio asmenybės tapsmą). </a:t>
                      </a:r>
                    </a:p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  Pastoliavimas </a:t>
                      </a:r>
                      <a:r>
                        <a:rPr lang="lt-LT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(Orientavimasis į mokinio poreikius).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b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3.3. Ugdymas(is) ir pamokos už mokyklos ribų (</a:t>
                      </a:r>
                      <a:r>
                        <a:rPr lang="lt-LT" sz="14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Ugdymo(si) organizavimas).</a:t>
                      </a: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sz="1400" b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69417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732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BD2847F-2547-454A-836D-315D0363C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276" y="124489"/>
            <a:ext cx="10312924" cy="1280890"/>
          </a:xfrm>
        </p:spPr>
        <p:txBody>
          <a:bodyPr>
            <a:normAutofit/>
          </a:bodyPr>
          <a:lstStyle/>
          <a:p>
            <a:pPr algn="ctr"/>
            <a:r>
              <a:rPr lang="lt-LT" sz="2000" b="1" dirty="0"/>
              <a:t>Stiprieji ir tobulintini aspektai</a:t>
            </a:r>
            <a:br>
              <a:rPr lang="lt-LT" sz="2000" b="1" dirty="0"/>
            </a:br>
            <a:r>
              <a:rPr lang="lt-LT" sz="2000" b="1" dirty="0"/>
              <a:t> </a:t>
            </a:r>
            <a:br>
              <a:rPr lang="lt-LT" sz="2000" b="1" dirty="0"/>
            </a:br>
            <a:r>
              <a:rPr lang="lt-LT" sz="1500" i="1" dirty="0"/>
              <a:t>(pagal </a:t>
            </a:r>
            <a:r>
              <a:rPr lang="lt-LT" sz="2800" b="1" i="1" dirty="0"/>
              <a:t>teminio</a:t>
            </a:r>
            <a:r>
              <a:rPr lang="lt-LT" sz="1500" i="1" dirty="0"/>
              <a:t> (įsi)vertinimo rodiklius)</a:t>
            </a:r>
          </a:p>
        </p:txBody>
      </p:sp>
      <p:graphicFrame>
        <p:nvGraphicFramePr>
          <p:cNvPr id="6" name="Lentelė 6">
            <a:extLst>
              <a:ext uri="{FF2B5EF4-FFF2-40B4-BE49-F238E27FC236}">
                <a16:creationId xmlns:a16="http://schemas.microsoft.com/office/drawing/2014/main" id="{ACB89E99-1064-4E54-ADE1-925A54775D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025322"/>
              </p:ext>
            </p:extLst>
          </p:nvPr>
        </p:nvGraphicFramePr>
        <p:xfrm>
          <a:off x="1743958" y="1486555"/>
          <a:ext cx="10228084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4042">
                  <a:extLst>
                    <a:ext uri="{9D8B030D-6E8A-4147-A177-3AD203B41FA5}">
                      <a16:colId xmlns:a16="http://schemas.microsoft.com/office/drawing/2014/main" val="628564599"/>
                    </a:ext>
                  </a:extLst>
                </a:gridCol>
                <a:gridCol w="5114042">
                  <a:extLst>
                    <a:ext uri="{9D8B030D-6E8A-4147-A177-3AD203B41FA5}">
                      <a16:colId xmlns:a16="http://schemas.microsoft.com/office/drawing/2014/main" val="1556227822"/>
                    </a:ext>
                  </a:extLst>
                </a:gridCol>
              </a:tblGrid>
              <a:tr h="32768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Stiprieji aspektai</a:t>
                      </a:r>
                      <a:endParaRPr lang="lt-LT" sz="20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2000" b="0" u="none" strike="noStrike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Verta stiprinti</a:t>
                      </a:r>
                      <a:endParaRPr lang="lt-LT" sz="2000" b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316758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Mokyklos pasiekimai ir pažanga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Rezultatyvumas (išskyrus PUPP). Stebėsenos sistemingumas.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Ugdymo(si) organizavimas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Įvairovė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Perspektyva ir</a:t>
                      </a:r>
                      <a:r>
                        <a:rPr lang="lt-LT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bendruomenės susitarimai</a:t>
                      </a:r>
                      <a:endParaRPr lang="lt-LT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Veiklos kryptingumas. Planų gyvumas. Sprendimų pagrįstumas. Optimalus išteklių paskirstymas.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b="1" cap="al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3.7. K</a:t>
                      </a:r>
                      <a:r>
                        <a:rPr lang="lt-L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ompetencija 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lt-L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Pozityvus profesionalumas. </a:t>
                      </a:r>
                      <a:endParaRPr lang="lt-LT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lt-LT" sz="1800" b="1" kern="1200" cap="small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lt-LT" sz="1800" b="1" kern="1200" cap="sm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3.5.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Bendradarbiavimas su tėvais, globėjais</a:t>
                      </a:r>
                    </a:p>
                    <a:p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Įsitraukimas – tėvų įsitraukimas į vaiko akademinės ir socialinės brandos stiprinimą, tėvų švietimas.</a:t>
                      </a:r>
                    </a:p>
                    <a:p>
                      <a:endParaRPr lang="lt-LT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lt-LT" sz="1800" b="1" kern="1200" cap="sm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3.6. </a:t>
                      </a:r>
                      <a:r>
                        <a:rPr lang="lt-LT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Mokyklos tinklaveika </a:t>
                      </a:r>
                    </a:p>
                    <a:p>
                      <a:r>
                        <a:rPr lang="lt-LT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Prasmingumas.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lt-LT" sz="1200" b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t-LT" sz="1200" b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t-LT" sz="1200" b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lt-LT" sz="1200" b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lt-LT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69417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220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3C3EA91-DA20-4748-97FF-D2A50A96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533" y="254524"/>
            <a:ext cx="9770080" cy="1376313"/>
          </a:xfrm>
        </p:spPr>
        <p:txBody>
          <a:bodyPr>
            <a:normAutofit/>
          </a:bodyPr>
          <a:lstStyle/>
          <a:p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 ,,Kokybės krepšelis“ </a:t>
            </a:r>
            <a:r>
              <a:rPr kumimoji="0" 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kokybinių ir kiekybinių kriterijų, priemonių, įrankių, procesų rezultatyvumo, veiksmingumo</a:t>
            </a: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tinkamumo ir poveikio apibendrinti </a:t>
            </a:r>
            <a:r>
              <a:rPr kumimoji="0" 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įsivertinimo duomenys: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F0720CD-A1B1-4B8E-8358-375557B9A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555422"/>
            <a:ext cx="10001838" cy="5048054"/>
          </a:xfrm>
        </p:spPr>
        <p:txBody>
          <a:bodyPr>
            <a:normAutofit fontScale="77500" lnSpcReduction="20000"/>
          </a:bodyPr>
          <a:lstStyle/>
          <a:p>
            <a:r>
              <a:rPr lang="lt-LT" b="1" dirty="0"/>
              <a:t>KK Atlikus tarpinę projekto ,,Kokybės krepšelis“ kokybinių rodiklių įgyvendinimo analizę, nustatyta, kad priemonės, pritaikytos mokinių pasiekimų ir optimalios pažangos stiprinimui, yra tvarios ir  paveikios:</a:t>
            </a:r>
          </a:p>
          <a:p>
            <a:pPr marL="0" indent="0">
              <a:buNone/>
            </a:pPr>
            <a:r>
              <a:rPr lang="lt-LT" dirty="0"/>
              <a:t>▪ pasiektas 2022 m. lūkestis – metiniame įvertinime bent pagrindinį (7-10) lygį pasiekusių mokinių dalis (proc.): lūkestis buvo – 61,5 proc., pasiekta – 61,55 proc., ir kryptingai siekiama 2023 m. lūkesčio įgyvendinimo (63,64 proc.);</a:t>
            </a:r>
          </a:p>
          <a:p>
            <a:pPr marL="0" indent="0">
              <a:buNone/>
            </a:pPr>
            <a:r>
              <a:rPr lang="lt-LT" dirty="0"/>
              <a:t>▪ lyginant su 2021 m. duomenimis, 2022 m. padidėjo optimalią individualią pažangą darančių mokinių dalis nuo 89 proc. iki 93 proc. ir įgyvendintas bei viršytas 2022 m. lūkestis (lūkestis buvo – 91 proc.);</a:t>
            </a:r>
          </a:p>
          <a:p>
            <a:pPr marL="0" indent="0">
              <a:buNone/>
            </a:pPr>
            <a:endParaRPr lang="lt-LT" sz="600" dirty="0"/>
          </a:p>
          <a:p>
            <a:r>
              <a:rPr lang="lt-LT" dirty="0"/>
              <a:t> </a:t>
            </a:r>
            <a:r>
              <a:rPr lang="lt-LT" b="1" dirty="0"/>
              <a:t>KK Tvarios, į mokinių akademinių pasiekimų stiprinimą nukreiptos projekto ,,Kokybės krepšelis“  priemonės, buvo paveikios  kokybinių rodiklių įgyvendinimui, </a:t>
            </a:r>
            <a:r>
              <a:rPr lang="lt-LT" dirty="0"/>
              <a:t>t.y. mokinių (IV kl. anglų k., biologijos, fizikos, chemijos, informacinių technologijų), dalyvavusių projekto veiklose,  pasiekimams ir pažangai (lyginant 2021-2022 m.m. I pusm. ir metinio įvertinimų rezultatus):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t-LT" dirty="0"/>
              <a:t>▪ padidėjo visų KK+ dalykų mokinių, pasiekusių 7-10 balų įvertinimus, procentinė dalis;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t-LT" dirty="0"/>
              <a:t>▪ pagerėjo visų KK+ dalykų mokinių balo vidurkis 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t-LT" dirty="0"/>
              <a:t>▪ padidėjo procentinė dalis mokinių, pasiekusių pagrindinį ir aukštesnįjį pasiekimų lygį;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t-LT" dirty="0"/>
              <a:t>▪ padidėjo procentinė dalis mokinių, pasiekusių aukštesnįjį pasiekimų lygį;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t-LT" dirty="0"/>
              <a:t>▪ lyginant tų pačių mokinių I pusm. ir metinio KK dalykų įvertinimų rezultatus, nustatyta, kad padidėjo dalis (proc.), kurių įvertinimas pagerėjo;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lt-LT" dirty="0"/>
              <a:t>▪ lyginant tų pačių mokinių I pusm. ir metinio KK dalykų įvertinimų rezultatus, nustatyta, kad padidėjo dalis (proc.) mokinių, kurie perėjo į aukštesnį pasiekimų lygį.  </a:t>
            </a:r>
          </a:p>
        </p:txBody>
      </p:sp>
    </p:spTree>
    <p:extLst>
      <p:ext uri="{BB962C8B-B14F-4D97-AF65-F5344CB8AC3E}">
        <p14:creationId xmlns:p14="http://schemas.microsoft.com/office/powerpoint/2010/main" val="133439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C32F0EF-830D-4A3A-9C07-C57AD2476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8191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Nustatytos stipriosios gimnazijos veiklos kokybės sritys: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5C52414-CF18-4CBE-A7BF-2335E5EB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Mokyklos pasiekimai ir pažanga</a:t>
            </a:r>
            <a:r>
              <a:rPr lang="lt-LT" b="1" dirty="0"/>
              <a:t> </a:t>
            </a:r>
            <a:r>
              <a:rPr lang="lt-LT" dirty="0"/>
              <a:t>(Rezultatyvumas, atsižvelgiant į SEK).</a:t>
            </a:r>
          </a:p>
          <a:p>
            <a:pPr marL="0" indent="0">
              <a:buNone/>
            </a:pPr>
            <a:endParaRPr lang="lt-LT" dirty="0"/>
          </a:p>
          <a:p>
            <a:r>
              <a:rPr lang="lt-LT" b="1" dirty="0"/>
              <a:t>Kompetencija </a:t>
            </a:r>
            <a:r>
              <a:rPr lang="lt-LT" dirty="0"/>
              <a:t>(Pozityvus profesionalumas).</a:t>
            </a:r>
          </a:p>
          <a:p>
            <a:endParaRPr lang="lt-LT" dirty="0"/>
          </a:p>
          <a:p>
            <a:r>
              <a:rPr lang="lt-LT" b="1" dirty="0"/>
              <a:t>Perspektyva ir bendruomenės susitarimai </a:t>
            </a:r>
            <a:r>
              <a:rPr lang="lt-LT" dirty="0"/>
              <a:t>(Veiklos kryptingumas. Planų gyvumas. Sprendimų pagrįstumas. Optimalus išteklių paskirstymas).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47106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3659219-F257-4932-B276-C905ED51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AF5C7DDF-5A5C-40A3-B0F4-CC33EEE65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693" y="0"/>
            <a:ext cx="12210984" cy="6965004"/>
          </a:xfrm>
        </p:spPr>
      </p:pic>
    </p:spTree>
    <p:extLst>
      <p:ext uri="{BB962C8B-B14F-4D97-AF65-F5344CB8AC3E}">
        <p14:creationId xmlns:p14="http://schemas.microsoft.com/office/powerpoint/2010/main" val="2543604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C32F0EF-830D-4A3A-9C07-C57AD2476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818191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Įsivertinimo grupė rekomenduoja tobulinti: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5C52414-CF18-4CBE-A7BF-2335E5EB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/>
              <a:t>pastoliavimą</a:t>
            </a:r>
            <a:r>
              <a:rPr lang="lt-LT" dirty="0"/>
              <a:t> ugdymo(si) procese įgyvendinant įtraukiojo ugdymo nuostatas (strateginis planas, veiklos planas – ,,Optimalios akademinės brandos užtikrinimas“)</a:t>
            </a:r>
          </a:p>
          <a:p>
            <a:pPr marL="0" indent="0">
              <a:buNone/>
            </a:pPr>
            <a:endParaRPr lang="lt-LT" dirty="0"/>
          </a:p>
          <a:p>
            <a:r>
              <a:rPr lang="lt-LT" b="1" dirty="0"/>
              <a:t>tėvų į(si)traukimą ir indėlį </a:t>
            </a:r>
            <a:r>
              <a:rPr lang="lt-LT" dirty="0"/>
              <a:t>į vaiko kompetencijų stiprinimą (strateginis planas, veiklos planas – ,,Optimalios akademinės brandos užtikrinimas“, ,,Socialinės brandos užtikrinimas“)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4345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9C7B7E1-881D-4AD9-9B46-2FA3A9949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2" y="1404592"/>
            <a:ext cx="4500497" cy="641023"/>
          </a:xfrm>
        </p:spPr>
        <p:txBody>
          <a:bodyPr>
            <a:normAutofit fontScale="77500" lnSpcReduction="20000"/>
          </a:bodyPr>
          <a:lstStyle/>
          <a:p>
            <a:r>
              <a:rPr lang="lt-LT" dirty="0"/>
              <a:t>Leidinio „Lietuva. Švietimas šalyje ir regionuose 2022. Įtraukusis ugdymas“  viršelį puošia gimnazijos mokinės  G. Špiegytės darbas.</a:t>
            </a:r>
          </a:p>
        </p:txBody>
      </p:sp>
      <p:pic>
        <p:nvPicPr>
          <p:cNvPr id="7" name="Paveikslėlis 6">
            <a:extLst>
              <a:ext uri="{FF2B5EF4-FFF2-40B4-BE49-F238E27FC236}">
                <a16:creationId xmlns:a16="http://schemas.microsoft.com/office/drawing/2014/main" id="{D87D8190-D202-4180-AAB4-97B17482B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634" y="-225517"/>
            <a:ext cx="5081654" cy="708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0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A96ED01-EA63-49FE-B2B4-FFF39703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Atlikta: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C0514D6-0A41-42B3-966F-6AED76162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Gimnazijos veiklos kokybės įsivertinimas pagal mokyklų, vykdančių bendrojo ugdymo programas, veiklos kokybės </a:t>
            </a:r>
            <a:r>
              <a:rPr lang="lt-LT" b="1" dirty="0"/>
              <a:t>rizikos vertinimo </a:t>
            </a:r>
            <a:r>
              <a:rPr lang="lt-LT" dirty="0"/>
              <a:t>rodiklius;</a:t>
            </a:r>
          </a:p>
          <a:p>
            <a:r>
              <a:rPr lang="lt-LT" dirty="0"/>
              <a:t>Gimnazijos veiklos kokybės įsivertinimas pagal mokyklų, vykdančių bendrojo ugdymo programas, veiklos kokybės rizikos </a:t>
            </a:r>
            <a:r>
              <a:rPr lang="lt-LT" b="1" dirty="0"/>
              <a:t>teminio vertinimo </a:t>
            </a:r>
            <a:r>
              <a:rPr lang="lt-LT" dirty="0"/>
              <a:t>rodiklius;</a:t>
            </a:r>
          </a:p>
          <a:p>
            <a:r>
              <a:rPr lang="lt-LT" dirty="0"/>
              <a:t>Gimnazijos projekto </a:t>
            </a:r>
            <a:r>
              <a:rPr lang="lt-LT" b="1" dirty="0"/>
              <a:t>,,Kokybės krepšelis“ </a:t>
            </a:r>
            <a:r>
              <a:rPr lang="lt-LT" dirty="0"/>
              <a:t>kokybinių ir kiekybinių kriterijų įgyvendinimo </a:t>
            </a:r>
            <a:r>
              <a:rPr lang="lt-LT" b="1" dirty="0"/>
              <a:t>(per laikotarpį), </a:t>
            </a:r>
            <a:r>
              <a:rPr lang="lt-LT" dirty="0"/>
              <a:t>priemonių, įrankių, procesų rezultatyvumo, veiksmingumo ir tinkamumo įsivertinimas. </a:t>
            </a:r>
          </a:p>
        </p:txBody>
      </p:sp>
    </p:spTree>
    <p:extLst>
      <p:ext uri="{BB962C8B-B14F-4D97-AF65-F5344CB8AC3E}">
        <p14:creationId xmlns:p14="http://schemas.microsoft.com/office/powerpoint/2010/main" val="17826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1C760F9-A901-4CEE-8118-6C18FB43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010" y="202676"/>
            <a:ext cx="10161897" cy="796565"/>
          </a:xfrm>
        </p:spPr>
        <p:txBody>
          <a:bodyPr>
            <a:normAutofit/>
          </a:bodyPr>
          <a:lstStyle/>
          <a:p>
            <a:r>
              <a:rPr lang="lt-LT" sz="3000" dirty="0"/>
              <a:t>Gimnazijos veiklos kokybės įsivertinimo šaltiniai: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38E6392-9D86-4DEA-ABC6-851577284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014" y="810706"/>
            <a:ext cx="10161897" cy="6056722"/>
          </a:xfrm>
        </p:spPr>
        <p:txBody>
          <a:bodyPr>
            <a:normAutofit fontScale="85000" lnSpcReduction="20000"/>
          </a:bodyPr>
          <a:lstStyle/>
          <a:p>
            <a:r>
              <a:rPr lang="lt-LT" dirty="0"/>
              <a:t>Gimnazijos planavimo dokumentai (Strateginis planas, metų veiklos planas, ugdymo planas, kt.).</a:t>
            </a:r>
          </a:p>
          <a:p>
            <a:r>
              <a:rPr lang="lt-LT" dirty="0"/>
              <a:t>Mokinių apklausa, Mokinių tėvų (globėjų, rūpintojų), apklausa, mokytojų apklausos duomenų analizė;</a:t>
            </a:r>
          </a:p>
          <a:p>
            <a:r>
              <a:rPr lang="lt-LT" dirty="0"/>
              <a:t>Dalykų mokytojų, klasių vadovų pagalbos specialistų pateiktų duomenų analizė;</a:t>
            </a:r>
          </a:p>
          <a:p>
            <a:r>
              <a:rPr lang="lt-LT" dirty="0"/>
              <a:t>Administracijos ugdymo organizavimo stebėsenos duomenų analizė (mokinių akademinės pažangos per mokymosi laikotarpį identifikavimo tyrimas);</a:t>
            </a:r>
          </a:p>
          <a:p>
            <a:r>
              <a:rPr lang="lt-LT" dirty="0"/>
              <a:t>Individualios mokinių pažangos dinamikos stebėsenos duomenų analizė (pusmečių, metinių, PUPP, VBE rezultatų duomenų bazė);</a:t>
            </a:r>
          </a:p>
          <a:p>
            <a:r>
              <a:rPr lang="lt-LT" dirty="0"/>
              <a:t>Diagnostinių testų, bandomųjų egzaminų rezultatų analizės;</a:t>
            </a:r>
          </a:p>
          <a:p>
            <a:r>
              <a:rPr lang="lt-LT" dirty="0"/>
              <a:t>Mokinių tyrimų (SEU, Globalios kompetencijos ūgties, pilietinio indekso, kt.) tyrimų rezultatų analizės;</a:t>
            </a:r>
          </a:p>
          <a:p>
            <a:r>
              <a:rPr lang="lt-LT" dirty="0"/>
              <a:t>Mokinių individualios pažangos stiprinimo įrankių veiksmingumo įrankių poveikio analizė (,,Tolesnio ugdymosi planas, IPKP);</a:t>
            </a:r>
          </a:p>
          <a:p>
            <a:r>
              <a:rPr lang="lt-LT" dirty="0"/>
              <a:t>Mokytojų asmeninės profesinės veiklos ir jos rezultatų, asmeninės kompetencijos, lyderystės, profesinio kapitalo, profesinio tobulėjimo sričių bei indėlio kuriant sėkmingą gimnaziją pagal geros mokyklos principus refleksijos ir įsivertinimo duomenų analizė;</a:t>
            </a:r>
          </a:p>
          <a:p>
            <a:r>
              <a:rPr lang="lt-LT" dirty="0"/>
              <a:t>Pedagoginių darbuotojų profesinių kompetencijų augimo ir jų poveikio mokinių pasiekimams ir pažangai analizė. </a:t>
            </a:r>
          </a:p>
          <a:p>
            <a:r>
              <a:rPr lang="lt-LT" dirty="0"/>
              <a:t>KGR duomenų analizė;</a:t>
            </a:r>
          </a:p>
          <a:p>
            <a:r>
              <a:rPr lang="lt-LT" dirty="0"/>
              <a:t>ŠVIS duomenys;</a:t>
            </a:r>
          </a:p>
          <a:p>
            <a:r>
              <a:rPr lang="lt-LT" dirty="0"/>
              <a:t>Pokalbis su mokinių parlamentu ir klasių atstovais;</a:t>
            </a:r>
          </a:p>
          <a:p>
            <a:r>
              <a:rPr lang="lt-LT" dirty="0"/>
              <a:t>Projekto ,,Kokybės krepšelis“ kokybinių ir kiekybinių kriterijų, priemonių, įrankių, procesų rezultatyvumo, veiksmingumo ir tinkamumo tarpinių įsivertinimų ir analizių duomenys;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7115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C3566A-0E38-4771-85F0-7CEE3D80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7" y="306333"/>
            <a:ext cx="10124386" cy="777749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apklausos aukščiausios (4 lygio) vertės:</a:t>
            </a:r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5FE38DD1-BA39-4BB9-A4BE-39E603F498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547295"/>
              </p:ext>
            </p:extLst>
          </p:nvPr>
        </p:nvGraphicFramePr>
        <p:xfrm>
          <a:off x="1753387" y="1084082"/>
          <a:ext cx="8521829" cy="2385060"/>
        </p:xfrm>
        <a:graphic>
          <a:graphicData uri="http://schemas.openxmlformats.org/drawingml/2006/table">
            <a:tbl>
              <a:tblPr/>
              <a:tblGrid>
                <a:gridCol w="8521829">
                  <a:extLst>
                    <a:ext uri="{9D8B030D-6E8A-4147-A177-3AD203B41FA5}">
                      <a16:colId xmlns:a16="http://schemas.microsoft.com/office/drawing/2014/main" val="385832253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Aš gerbiu kitų žmonių nuomonę.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769933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Mokytojai mus vertina įvairiais būdais: pažymiais, kaupiamaisiais įvertinimais, pagyrimais, komentarais raštu ar žodžiu.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2929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Aš prisiimu atsakomybę už savo mokymosi rezultatus.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419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Aš priimu kitus žmones tokius, kokie jie yra.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62338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 esame informuojami, koks turi būti gerai atliktas darbas, kokie vertinimo kriterijai.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403087"/>
                  </a:ext>
                </a:extLst>
              </a:tr>
            </a:tbl>
          </a:graphicData>
        </a:graphic>
      </p:graphicFrame>
      <p:graphicFrame>
        <p:nvGraphicFramePr>
          <p:cNvPr id="3" name="Lentelė 2">
            <a:extLst>
              <a:ext uri="{FF2B5EF4-FFF2-40B4-BE49-F238E27FC236}">
                <a16:creationId xmlns:a16="http://schemas.microsoft.com/office/drawing/2014/main" id="{A4C383DE-E316-40CC-AE99-FD65702E0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25627"/>
              </p:ext>
            </p:extLst>
          </p:nvPr>
        </p:nvGraphicFramePr>
        <p:xfrm>
          <a:off x="1753386" y="3469142"/>
          <a:ext cx="8521829" cy="3200400"/>
        </p:xfrm>
        <a:graphic>
          <a:graphicData uri="http://schemas.openxmlformats.org/drawingml/2006/table">
            <a:tbl>
              <a:tblPr/>
              <a:tblGrid>
                <a:gridCol w="8521829">
                  <a:extLst>
                    <a:ext uri="{9D8B030D-6E8A-4147-A177-3AD203B41FA5}">
                      <a16:colId xmlns:a16="http://schemas.microsoft.com/office/drawing/2014/main" val="398713042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Mokinių tarpusavio bendravimo ir bendradarbiavimo santykiai yra pagarbūs.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5716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Mano pasiekimų vertinimas man yra aiškus.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1205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Mokytojai kiekvieną pamoką paaiškina mums, ko ir kaip mokysimės.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92288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Per pamokas mes mokomės įvairiai: visi kartu, grupelėse, porose, po vieną.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661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Mokinių ir mokytojų tarpusavio bendravimo ir bendradarbiavimo santykiai yra pagarbūs.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7935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Aš taikiai sprendžiu konfliktus.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402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Mokytojų skiriamos užduotys reikalauja pastangų, tačiau yra įveikiamos.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121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13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C3566A-0E38-4771-85F0-7CEE3D80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7" y="306333"/>
            <a:ext cx="10124386" cy="777749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Tėvų (globėjų, rūpintojų) apklausos aukščiausios (4 lygio) vertės:</a:t>
            </a:r>
          </a:p>
        </p:txBody>
      </p:sp>
      <p:sp>
        <p:nvSpPr>
          <p:cNvPr id="6" name="Pavadinimas 1">
            <a:extLst>
              <a:ext uri="{FF2B5EF4-FFF2-40B4-BE49-F238E27FC236}">
                <a16:creationId xmlns:a16="http://schemas.microsoft.com/office/drawing/2014/main" id="{5E047CCC-16A0-4523-8CC4-C3A55974A247}"/>
              </a:ext>
            </a:extLst>
          </p:cNvPr>
          <p:cNvSpPr txBox="1">
            <a:spLocks/>
          </p:cNvSpPr>
          <p:nvPr/>
        </p:nvSpPr>
        <p:spPr>
          <a:xfrm>
            <a:off x="1613556" y="3858016"/>
            <a:ext cx="10124386" cy="24862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Turinio vietos rezervavimo ženklas 6">
            <a:extLst>
              <a:ext uri="{FF2B5EF4-FFF2-40B4-BE49-F238E27FC236}">
                <a16:creationId xmlns:a16="http://schemas.microsoft.com/office/drawing/2014/main" id="{E95FBEB1-DDD7-4ED1-BC22-ACF9D61C86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377584"/>
              </p:ext>
            </p:extLst>
          </p:nvPr>
        </p:nvGraphicFramePr>
        <p:xfrm>
          <a:off x="1753387" y="1359475"/>
          <a:ext cx="8616098" cy="2157549"/>
        </p:xfrm>
        <a:graphic>
          <a:graphicData uri="http://schemas.openxmlformats.org/drawingml/2006/table">
            <a:tbl>
              <a:tblPr/>
              <a:tblGrid>
                <a:gridCol w="8616098">
                  <a:extLst>
                    <a:ext uri="{9D8B030D-6E8A-4147-A177-3AD203B41FA5}">
                      <a16:colId xmlns:a16="http://schemas.microsoft.com/office/drawing/2014/main" val="2253492866"/>
                    </a:ext>
                  </a:extLst>
                </a:gridCol>
              </a:tblGrid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Informacija apie vaiko mokymąsi, pažangą  ir pasiekimus bei mokymosi sunkumus yra pateikiama laiku.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002806"/>
                  </a:ext>
                </a:extLst>
              </a:tr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vaikas supranta mokymosi ir išsilavinimo vertę.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94075"/>
                  </a:ext>
                </a:extLst>
              </a:tr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aiškūs mano vaiko pažangos ir pasiekimų įvertinimai.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282796"/>
                  </a:ext>
                </a:extLst>
              </a:tr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Mokykloje mano vaikas yra motyvuojamas siekti gerų mokymosi rezultatų, kelti sau aukštesnius tikslus.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174431"/>
                  </a:ext>
                </a:extLst>
              </a:tr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Mano vaikas žino savo gabumus ir polinkius.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990175"/>
                  </a:ext>
                </a:extLst>
              </a:tr>
            </a:tbl>
          </a:graphicData>
        </a:graphic>
      </p:graphicFrame>
      <p:graphicFrame>
        <p:nvGraphicFramePr>
          <p:cNvPr id="3" name="Lentelė 2">
            <a:extLst>
              <a:ext uri="{FF2B5EF4-FFF2-40B4-BE49-F238E27FC236}">
                <a16:creationId xmlns:a16="http://schemas.microsoft.com/office/drawing/2014/main" id="{E55F6902-3202-4289-9860-558574CC3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51726"/>
              </p:ext>
            </p:extLst>
          </p:nvPr>
        </p:nvGraphicFramePr>
        <p:xfrm>
          <a:off x="1753387" y="3517024"/>
          <a:ext cx="8616098" cy="2667000"/>
        </p:xfrm>
        <a:graphic>
          <a:graphicData uri="http://schemas.openxmlformats.org/drawingml/2006/table">
            <a:tbl>
              <a:tblPr/>
              <a:tblGrid>
                <a:gridCol w="8616098">
                  <a:extLst>
                    <a:ext uri="{9D8B030D-6E8A-4147-A177-3AD203B41FA5}">
                      <a16:colId xmlns:a16="http://schemas.microsoft.com/office/drawing/2014/main" val="76094155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Mano vaiko mokymasis mokykloje reikalauja pastangų, tačiau yra įveikiamas.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05054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Mokykloje mano vaikas yra skatinamas bendradarbiauti, dalyvauti bendrose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793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 gauname aiškią ir pakankamą informaciją apie mūsų vaiko mokymąsi, pasiekimus ir pažangą bei mokymosi sunkumus.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40676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Mano vaikas moka taikiai spręsti konfliktus.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29953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Mokytojai ir mokyklos vadovai ieško būdų, kaip mokiniams padėti gerinti jų mokymosi rezultatus.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8143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Mano vaikas jaučia atsakomybę už savo mokymosi rezultatus.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453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589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C3566A-0E38-4771-85F0-7CEE3D80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7" y="306333"/>
            <a:ext cx="10124386" cy="702335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apklausos aukščiausios (4 lygio) vertės:</a:t>
            </a:r>
          </a:p>
        </p:txBody>
      </p:sp>
      <p:sp>
        <p:nvSpPr>
          <p:cNvPr id="6" name="Pavadinimas 1">
            <a:extLst>
              <a:ext uri="{FF2B5EF4-FFF2-40B4-BE49-F238E27FC236}">
                <a16:creationId xmlns:a16="http://schemas.microsoft.com/office/drawing/2014/main" id="{5E047CCC-16A0-4523-8CC4-C3A55974A247}"/>
              </a:ext>
            </a:extLst>
          </p:cNvPr>
          <p:cNvSpPr txBox="1">
            <a:spLocks/>
          </p:cNvSpPr>
          <p:nvPr/>
        </p:nvSpPr>
        <p:spPr>
          <a:xfrm>
            <a:off x="1613556" y="3858016"/>
            <a:ext cx="10124386" cy="24862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1F472F3-A8D8-4D33-96C2-1F381752F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387" y="1117076"/>
            <a:ext cx="9779505" cy="5769204"/>
          </a:xfrm>
        </p:spPr>
        <p:txBody>
          <a:bodyPr>
            <a:normAutofit fontScale="92500"/>
          </a:bodyPr>
          <a:lstStyle/>
          <a:p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  <a:t>Aš siekiu kuo geriau atlikti savo darbą.</a:t>
            </a:r>
          </a:p>
          <a:p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  <a:t>Aš koreguoju dalyko ugdymo turinį, atsižvelgdamas (-a) į mokinių mokymosi tempą, kitus poreikius.</a:t>
            </a:r>
          </a:p>
          <a:p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  <a:t>Pasiekimų vertinimas mano mokiniams yra aiškus.</a:t>
            </a:r>
          </a:p>
          <a:p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  <a:t>Mokytojai </a:t>
            </a:r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ir administracija nuolat mokosi ir ugdo savo profesinį meistriškumą.</a:t>
            </a:r>
            <a:r>
              <a:rPr lang="lt-LT" dirty="0"/>
              <a:t> </a:t>
            </a:r>
          </a:p>
          <a:p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Į mūsų ugdymo proceso kokybės aptarimus sistemingai įsitraukia ir administracija.</a:t>
            </a:r>
            <a:r>
              <a:rPr lang="lt-LT" dirty="0"/>
              <a:t> </a:t>
            </a:r>
          </a:p>
          <a:p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Mokyklos bendruomenėje mokinių pasiekimai analizuojami, priimami sprendimai dėl pasiekimo gerinimo priemonių.</a:t>
            </a:r>
            <a:r>
              <a:rPr lang="lt-LT" dirty="0"/>
              <a:t> </a:t>
            </a:r>
          </a:p>
          <a:p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Akcentuoju mokinių sėkmes, skatinu mokinius džiaugtis kitų mokinių darbais ir pasiekimais.</a:t>
            </a:r>
            <a:r>
              <a:rPr lang="lt-LT" dirty="0"/>
              <a:t> </a:t>
            </a:r>
          </a:p>
          <a:p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Atsižvelgiu į dalinius mokymosi rezultatus pamokose, esant poreikiui koreguoju veiklas, užduotis ar uždavinius.</a:t>
            </a:r>
            <a:r>
              <a:rPr lang="lt-LT" dirty="0"/>
              <a:t> </a:t>
            </a:r>
          </a:p>
          <a:p>
            <a:r>
              <a:rPr lang="lt-LT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Papildomas konsultavimas, paaiškinimai padeda mano mokiniams siekti pažangos.</a:t>
            </a:r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lt-LT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Mokykloje nuolat analizuojami mokinių mokymosi poreikiai, pasiekimų rezultatai.</a:t>
            </a:r>
          </a:p>
          <a:p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Sprendimai dėl veiklos tobulinimo grindžiami mokyklos veiklos įsivertinimo rezultatais, bendromis diskusijomis ir susitarimais.</a:t>
            </a:r>
            <a:r>
              <a:rPr lang="lt-LT" dirty="0"/>
              <a:t> </a:t>
            </a:r>
          </a:p>
          <a:p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Mokyklos veikla yra tobulinama nuolat įvedant naujoves, mokiniams  – įdomesnes, aktualias veiklas.</a:t>
            </a:r>
            <a:r>
              <a:rPr lang="lt-LT" dirty="0"/>
              <a:t> </a:t>
            </a:r>
          </a:p>
          <a:p>
            <a:r>
              <a:rPr lang="lt-LT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Aš motyvuoju mokinius kelti sau aukštesnius mokymosi tikslus, siekti optimalios pažangos.</a:t>
            </a:r>
            <a:r>
              <a:rPr lang="lt-LT" dirty="0"/>
              <a:t> </a:t>
            </a:r>
          </a:p>
          <a:p>
            <a:endParaRPr lang="lt-L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D06F4B-EEAA-4D43-A698-0B2E0762B447}"/>
              </a:ext>
            </a:extLst>
          </p:cNvPr>
          <p:cNvSpPr txBox="1"/>
          <p:nvPr/>
        </p:nvSpPr>
        <p:spPr>
          <a:xfrm>
            <a:off x="3047215" y="324669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1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lt-L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182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C3566A-0E38-4771-85F0-7CEE3D80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7" y="306333"/>
            <a:ext cx="10124386" cy="777749"/>
          </a:xfrm>
        </p:spPr>
        <p:txBody>
          <a:bodyPr/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apklausos žemesnės (2 lygio) vertės:</a:t>
            </a:r>
          </a:p>
        </p:txBody>
      </p:sp>
      <p:sp>
        <p:nvSpPr>
          <p:cNvPr id="6" name="Pavadinimas 1">
            <a:extLst>
              <a:ext uri="{FF2B5EF4-FFF2-40B4-BE49-F238E27FC236}">
                <a16:creationId xmlns:a16="http://schemas.microsoft.com/office/drawing/2014/main" id="{5E047CCC-16A0-4523-8CC4-C3A55974A247}"/>
              </a:ext>
            </a:extLst>
          </p:cNvPr>
          <p:cNvSpPr txBox="1">
            <a:spLocks/>
          </p:cNvSpPr>
          <p:nvPr/>
        </p:nvSpPr>
        <p:spPr>
          <a:xfrm>
            <a:off x="1613556" y="3858016"/>
            <a:ext cx="10124386" cy="24862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9" name="Turinio vietos rezervavimo ženklas 8">
            <a:extLst>
              <a:ext uri="{FF2B5EF4-FFF2-40B4-BE49-F238E27FC236}">
                <a16:creationId xmlns:a16="http://schemas.microsoft.com/office/drawing/2014/main" id="{60D616FF-1C0D-4727-8550-2A29398A71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549280"/>
              </p:ext>
            </p:extLst>
          </p:nvPr>
        </p:nvGraphicFramePr>
        <p:xfrm>
          <a:off x="1752599" y="1449207"/>
          <a:ext cx="8626312" cy="2026920"/>
        </p:xfrm>
        <a:graphic>
          <a:graphicData uri="http://schemas.openxmlformats.org/drawingml/2006/table">
            <a:tbl>
              <a:tblPr/>
              <a:tblGrid>
                <a:gridCol w="8626312">
                  <a:extLst>
                    <a:ext uri="{9D8B030D-6E8A-4147-A177-3AD203B41FA5}">
                      <a16:colId xmlns:a16="http://schemas.microsoft.com/office/drawing/2014/main" val="165023374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Pamokose mes turime galimybę pasirinkti skirtingo sudėtingumo užduotis.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3025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Pamokų metu mokomės ne tik klasėje, bet ir kitose erdvėse (pvz. muziejuose, bibliotekose, kitose institucijose, gamtoje, kt.).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1027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Pastebiu, jog daliai mokinių pamokose skiriamos sudėtingesnės užduotys.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94066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Pamokose dažnai mokomės skirtingose grupėse, esame pergrupuojami pagal mokymosi poreikius.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336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006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C3566A-0E38-4771-85F0-7CEE3D80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7" y="306333"/>
            <a:ext cx="10124386" cy="777749"/>
          </a:xfrm>
        </p:spPr>
        <p:txBody>
          <a:bodyPr>
            <a:normAutofit fontScale="9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Tėvų (globėjų, rūpintojų) apklausos žemesnės (3 lygio) vertės:</a:t>
            </a:r>
          </a:p>
        </p:txBody>
      </p:sp>
      <p:sp>
        <p:nvSpPr>
          <p:cNvPr id="6" name="Pavadinimas 1">
            <a:extLst>
              <a:ext uri="{FF2B5EF4-FFF2-40B4-BE49-F238E27FC236}">
                <a16:creationId xmlns:a16="http://schemas.microsoft.com/office/drawing/2014/main" id="{5E047CCC-16A0-4523-8CC4-C3A55974A247}"/>
              </a:ext>
            </a:extLst>
          </p:cNvPr>
          <p:cNvSpPr txBox="1">
            <a:spLocks/>
          </p:cNvSpPr>
          <p:nvPr/>
        </p:nvSpPr>
        <p:spPr>
          <a:xfrm>
            <a:off x="1613556" y="3858016"/>
            <a:ext cx="10124386" cy="24862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5" name="Turinio vietos rezervavimo ženklas 4">
            <a:extLst>
              <a:ext uri="{FF2B5EF4-FFF2-40B4-BE49-F238E27FC236}">
                <a16:creationId xmlns:a16="http://schemas.microsoft.com/office/drawing/2014/main" id="{F32BA37B-00A6-49DE-897F-EB03570F3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607204"/>
              </p:ext>
            </p:extLst>
          </p:nvPr>
        </p:nvGraphicFramePr>
        <p:xfrm>
          <a:off x="1613557" y="1434889"/>
          <a:ext cx="9547780" cy="2157549"/>
        </p:xfrm>
        <a:graphic>
          <a:graphicData uri="http://schemas.openxmlformats.org/drawingml/2006/table">
            <a:tbl>
              <a:tblPr/>
              <a:tblGrid>
                <a:gridCol w="9547780">
                  <a:extLst>
                    <a:ext uri="{9D8B030D-6E8A-4147-A177-3AD203B41FA5}">
                      <a16:colId xmlns:a16="http://schemas.microsoft.com/office/drawing/2014/main" val="2657924001"/>
                    </a:ext>
                  </a:extLst>
                </a:gridCol>
              </a:tblGrid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Mano vaikas daro pažangą visose ugdymo srityse.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793022"/>
                  </a:ext>
                </a:extLst>
              </a:tr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Mokykloje vyksta įvairios netradicinės pamokos ir užsiėmimai: projektinės veiklos, integruotos pamokos, kt.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162628"/>
                  </a:ext>
                </a:extLst>
              </a:tr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Pastebiu, jog mokyklos mokytojai nuolat mokosi, tobulėja.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505888"/>
                  </a:ext>
                </a:extLst>
              </a:tr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Mokytojai organizuoja mokymąsi ir užsiėmimus kitose aplinkose (muziejuose, mieste, gamtoje, išvykose ir pan.)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35281"/>
                  </a:ext>
                </a:extLst>
              </a:tr>
              <a:tr h="348863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 pamokas mano vaikas turi galimybę pasirinkti įvairaus sudėtingumo užduotis.</a:t>
                      </a:r>
                    </a:p>
                  </a:txBody>
                  <a:tcPr marL="6840" marR="6840" marT="6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072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91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C3566A-0E38-4771-85F0-7CEE3D80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387" y="306333"/>
            <a:ext cx="10124386" cy="777749"/>
          </a:xfrm>
        </p:spPr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Mokytojų apklausos žemesnės (3 lygio) vertės:</a:t>
            </a:r>
          </a:p>
        </p:txBody>
      </p:sp>
      <p:sp>
        <p:nvSpPr>
          <p:cNvPr id="6" name="Pavadinimas 1">
            <a:extLst>
              <a:ext uri="{FF2B5EF4-FFF2-40B4-BE49-F238E27FC236}">
                <a16:creationId xmlns:a16="http://schemas.microsoft.com/office/drawing/2014/main" id="{5E047CCC-16A0-4523-8CC4-C3A55974A247}"/>
              </a:ext>
            </a:extLst>
          </p:cNvPr>
          <p:cNvSpPr txBox="1">
            <a:spLocks/>
          </p:cNvSpPr>
          <p:nvPr/>
        </p:nvSpPr>
        <p:spPr>
          <a:xfrm>
            <a:off x="1613556" y="3858016"/>
            <a:ext cx="10124386" cy="24862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10" name="Turinio vietos rezervavimo ženklas 9">
            <a:extLst>
              <a:ext uri="{FF2B5EF4-FFF2-40B4-BE49-F238E27FC236}">
                <a16:creationId xmlns:a16="http://schemas.microsoft.com/office/drawing/2014/main" id="{C470C064-C204-4D91-969E-ECEC449D65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53386" y="1165814"/>
          <a:ext cx="8502977" cy="2446020"/>
        </p:xfrm>
        <a:graphic>
          <a:graphicData uri="http://schemas.openxmlformats.org/drawingml/2006/table">
            <a:tbl>
              <a:tblPr/>
              <a:tblGrid>
                <a:gridCol w="8502977">
                  <a:extLst>
                    <a:ext uri="{9D8B030D-6E8A-4147-A177-3AD203B41FA5}">
                      <a16:colId xmlns:a16="http://schemas.microsoft.com/office/drawing/2014/main" val="4098232829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Sudarau galimybes mokiniams apibendrinti išmoktą medžiagą ir mokymosi rezultatus,  nusimatyti veiklos siekius, gaires.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83219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Mokiniams skiriu užduotis reikalaujančias pastangų ir atkaklumo.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4881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Atsižvelgiu į dalinius mokymosi rezultatus pamokose, esant poreikiui koreguoju veiklas, užduotis ar uždavinius.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55682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Pamokos pabaigoje pateikiu uždavinio įgyvendinimo, pasiekimų pamokoje įsivertinimo užduotį.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86563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 fontAlgn="ctr"/>
                      <a:r>
                        <a:rPr lang="lt-L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Pastebiu individualius mokinio pasiekimus ir pažangą, skatinu (žodžiu, raštu).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312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712220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313</TotalTime>
  <Words>1760</Words>
  <Application>Microsoft Office PowerPoint</Application>
  <PresentationFormat>Plačiaekranė</PresentationFormat>
  <Paragraphs>145</Paragraphs>
  <Slides>16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Šnabždesys</vt:lpstr>
      <vt:lpstr>Kupiškio L. Stuokos-Gucevičiaus gimnazija  Gimnazijos veiklos kokybės įsivertinimas  (už 2022 m.)</vt:lpstr>
      <vt:lpstr>Atlikta:</vt:lpstr>
      <vt:lpstr>Gimnazijos veiklos kokybės įsivertinimo šaltiniai:</vt:lpstr>
      <vt:lpstr>Mokinių apklausos aukščiausios (4 lygio) vertės:</vt:lpstr>
      <vt:lpstr>Tėvų (globėjų, rūpintojų) apklausos aukščiausios (4 lygio) vertės:</vt:lpstr>
      <vt:lpstr>Mokytojų apklausos aukščiausios (4 lygio) vertės:</vt:lpstr>
      <vt:lpstr>Mokinių apklausos žemesnės (2 lygio) vertės:</vt:lpstr>
      <vt:lpstr>Tėvų (globėjų, rūpintojų) apklausos žemesnės (3 lygio) vertės:</vt:lpstr>
      <vt:lpstr>Mokytojų apklausos žemesnės (3 lygio) vertės:</vt:lpstr>
      <vt:lpstr>Stiprieji ir tobulintini aspektai   (pagal rizikos (įsi)vertinimo rodiklius)</vt:lpstr>
      <vt:lpstr>Stiprieji ir tobulintini aspektai   (pagal teminio (įsi)vertinimo rodiklius)</vt:lpstr>
      <vt:lpstr>Projekto ,,Kokybės krepšelis“ kokybinių ir kiekybinių kriterijų, priemonių, įrankių, procesų rezultatyvumo, veiksmingumo, tinkamumo ir poveikio apibendrinti įsivertinimo duomenys:</vt:lpstr>
      <vt:lpstr>Nustatytos stipriosios gimnazijos veiklos kokybės sritys:</vt:lpstr>
      <vt:lpstr>„PowerPoint“ pateiktis</vt:lpstr>
      <vt:lpstr>Įsivertinimo grupė rekomenduoja tobulinti: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Kupiškio L. Stuokos-Gucevičiaus gimnazija  Gimnazijos veiklos kokybės įsivertinimas  (už 2022 m.)</dc:title>
  <dc:creator>Jurgita Valauskienė</dc:creator>
  <cp:lastModifiedBy>Jolanta Glemžienė</cp:lastModifiedBy>
  <cp:revision>85</cp:revision>
  <cp:lastPrinted>2023-02-13T10:45:57Z</cp:lastPrinted>
  <dcterms:created xsi:type="dcterms:W3CDTF">2023-01-27T16:23:21Z</dcterms:created>
  <dcterms:modified xsi:type="dcterms:W3CDTF">2023-02-13T10:54:04Z</dcterms:modified>
</cp:coreProperties>
</file>